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6" r:id="rId11"/>
    <p:sldId id="265" r:id="rId12"/>
    <p:sldId id="267" r:id="rId13"/>
    <p:sldId id="269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0"/>
    <p:restoredTop sz="94719"/>
  </p:normalViewPr>
  <p:slideViewPr>
    <p:cSldViewPr snapToGrid="0" snapToObjects="1">
      <p:cViewPr varScale="1">
        <p:scale>
          <a:sx n="98" d="100"/>
          <a:sy n="98" d="100"/>
        </p:scale>
        <p:origin x="86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C00A45-9A1C-2747-B0B7-011469E18E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27C0AC9-6A08-384B-A80E-9CC36AC9FE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5593440-C9A7-174F-9744-E090408753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6B732-EC0A-8640-B28F-E788A85EC419}" type="datetimeFigureOut">
              <a:rPr lang="pt-BR" smtClean="0"/>
              <a:t>18/08/2021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0B47B56-092A-164D-AB94-033E1EABF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B9C828C-CB8D-AD4D-8FA6-8F94C5DA41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E7886-C0B9-964C-B3B9-AFFCD0F6F7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7290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511305-816D-4A46-9F19-C747FD264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B0C6905C-1881-1545-9EC7-4A33128B6B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9615939-5FE2-3542-990F-5F7A283787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6B732-EC0A-8640-B28F-E788A85EC419}" type="datetimeFigureOut">
              <a:rPr lang="pt-BR" smtClean="0"/>
              <a:t>18/08/2021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B3DE54B-7B4F-E941-8FEE-9D08EB973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DF0CAFE-419D-A748-8E60-FC3A7EF60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E7886-C0B9-964C-B3B9-AFFCD0F6F7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91737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800B864-1DD8-314A-AF4B-2EEB73B89B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39259F1-D5B2-694A-90F4-76B5F0B0A5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394AFC3-C71D-6845-95D4-5CD42CB45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6B732-EC0A-8640-B28F-E788A85EC419}" type="datetimeFigureOut">
              <a:rPr lang="pt-BR" smtClean="0"/>
              <a:t>18/08/2021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6FD21AE-5179-C04B-9E96-055862305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B2194E4-9CBD-A84A-B9DF-FCD5FF395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E7886-C0B9-964C-B3B9-AFFCD0F6F7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231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8FB755-0180-0D49-96D4-5911AE695E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9F3D1F6-235F-A24F-9BD7-2C42D1888B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9473DED-EA5E-764C-B73C-39BEE550B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6B732-EC0A-8640-B28F-E788A85EC419}" type="datetimeFigureOut">
              <a:rPr lang="pt-BR" smtClean="0"/>
              <a:t>18/08/2021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D7B104C-A6B0-5545-A620-90B5FA51B6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08BF0DF-DE70-884D-850A-C965F463FE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E7886-C0B9-964C-B3B9-AFFCD0F6F7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0402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FB8E59-9C5D-4546-8128-5909D747C1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FD7884B-249D-814C-8A8E-72BB7E351D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03D4C8B-CF93-B24B-8070-0C03FD4CA4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6B732-EC0A-8640-B28F-E788A85EC419}" type="datetimeFigureOut">
              <a:rPr lang="pt-BR" smtClean="0"/>
              <a:t>18/08/2021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789E05A-DA1E-B44B-AE86-BCCDBA9B2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85E223C-2D00-1C4C-BA59-5952288A9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E7886-C0B9-964C-B3B9-AFFCD0F6F7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11126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BD02FA-1900-184C-8F39-42336819BB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32264ED-72C7-4E47-A818-D653B9B85C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5D5F420-F514-A64D-9E67-246D71C2A1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DF6F828-7091-6C44-816D-1223D1B24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6B732-EC0A-8640-B28F-E788A85EC419}" type="datetimeFigureOut">
              <a:rPr lang="pt-BR" smtClean="0"/>
              <a:t>18/08/2021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C47863C-4EB7-DA4C-82A9-7615CE4630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916EA2D-31ED-5542-9658-9E805780E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E7886-C0B9-964C-B3B9-AFFCD0F6F7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91579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5F0295-D1A9-6144-B524-BFCE0602F1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6D76BF9-5D6E-294F-8442-B3DDF97287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E2DD9F08-F152-1D4C-835D-D4DCEA6FC0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CBE50BDF-28B5-4B44-A0BA-431642CD01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56ABF25B-AA74-584A-9F5B-D0522D1926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497EA81C-2910-5E42-BF69-96E42E338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6B732-EC0A-8640-B28F-E788A85EC419}" type="datetimeFigureOut">
              <a:rPr lang="pt-BR" smtClean="0"/>
              <a:t>18/08/2021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54E7EB5C-5B30-7749-BAEC-9E0DBA4D0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D4405B46-865F-9A40-9739-AD4BB04C8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E7886-C0B9-964C-B3B9-AFFCD0F6F7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4070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85B2D7-A9B2-364E-8FB9-BF85F4EA6B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2943CCEF-ADA3-EF4E-8163-3E016A7EE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6B732-EC0A-8640-B28F-E788A85EC419}" type="datetimeFigureOut">
              <a:rPr lang="pt-BR" smtClean="0"/>
              <a:t>18/08/2021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C6F29D9D-A954-2946-87BD-F4617796F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053D54DD-712C-A24B-8809-E6A26526C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E7886-C0B9-964C-B3B9-AFFCD0F6F7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4235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A3D8DBC4-895E-FF41-A782-1DF6C8BEC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6B732-EC0A-8640-B28F-E788A85EC419}" type="datetimeFigureOut">
              <a:rPr lang="pt-BR" smtClean="0"/>
              <a:t>18/08/2021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E1C98D90-6830-4A40-9502-CBFB685BC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ED8E093E-CC9B-F048-8AE4-71D2885AC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E7886-C0B9-964C-B3B9-AFFCD0F6F7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252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545F1E-4466-124D-9F1C-CBE4CA3A84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6167566-09F5-B348-B80B-535CD21108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D63D7E34-51FB-F648-B857-9C94AB600F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D53D534-FD37-FC41-AF1C-6321F22098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6B732-EC0A-8640-B28F-E788A85EC419}" type="datetimeFigureOut">
              <a:rPr lang="pt-BR" smtClean="0"/>
              <a:t>18/08/2021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2B8E362-8B0E-1240-9329-D247649AE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C9148BF-F03B-D04C-A154-A916EB58F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E7886-C0B9-964C-B3B9-AFFCD0F6F7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40486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2980E6-FD58-174C-82EA-A3C5A27BDF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3CDD67D3-B958-2B4F-BB38-B97BAD1074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3A82D8D3-11FA-7B4E-9ABB-FCBE1738A4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00495CE-94F7-574C-8B35-E41042ED0F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6B732-EC0A-8640-B28F-E788A85EC419}" type="datetimeFigureOut">
              <a:rPr lang="pt-BR" smtClean="0"/>
              <a:t>18/08/2021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71FD1F3-6D89-8040-881A-E87A0F131C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785E3F53-6A2A-D24A-9CF5-7CFAE9FD1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E7886-C0B9-964C-B3B9-AFFCD0F6F7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90930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1C8D354D-235B-6F48-A4E8-9F39FCEFED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5E33271-F74C-B641-87D0-933C53F76A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7F71CE6-138A-2F4C-96B2-7C2581F64F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06B732-EC0A-8640-B28F-E788A85EC419}" type="datetimeFigureOut">
              <a:rPr lang="pt-BR" smtClean="0"/>
              <a:t>18/08/2021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E8C6F9E-DFF7-BD44-9F33-68EC6D3781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129F661-C905-F447-85C7-D26778B54D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E7886-C0B9-964C-B3B9-AFFCD0F6F7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3975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myrklink.com.br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pt.wikipedia.org/wiki/The_Ocean_Race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yZ7TM89bOYs&amp;t=83s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linemendes.com.br/blog/organizacao-feng-shui-e-felicidade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blog.academiaperspectiva.com/em-busca-da-rota-harmonica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esultado de imagem para SORTE">
            <a:extLst>
              <a:ext uri="{FF2B5EF4-FFF2-40B4-BE49-F238E27FC236}">
                <a16:creationId xmlns:a16="http://schemas.microsoft.com/office/drawing/2014/main" id="{1BF7956B-1091-374C-8AF9-0EAE962FFA0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3191460" y="1793634"/>
            <a:ext cx="5809079" cy="3694451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5" name="Título 1">
            <a:extLst>
              <a:ext uri="{FF2B5EF4-FFF2-40B4-BE49-F238E27FC236}">
                <a16:creationId xmlns:a16="http://schemas.microsoft.com/office/drawing/2014/main" id="{B4EAFB0A-DCD6-E043-B197-4336AAFAFF35}"/>
              </a:ext>
            </a:extLst>
          </p:cNvPr>
          <p:cNvSpPr txBox="1">
            <a:spLocks/>
          </p:cNvSpPr>
          <p:nvPr/>
        </p:nvSpPr>
        <p:spPr>
          <a:xfrm>
            <a:off x="1884218" y="406688"/>
            <a:ext cx="9525000" cy="1325563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rmAutofit fontScale="7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dirty="0"/>
          </a:p>
          <a:p>
            <a:r>
              <a:rPr lang="pt-BR" dirty="0"/>
              <a:t>PLANEJAR OU CONTAR COM A SORTE?</a:t>
            </a:r>
          </a:p>
        </p:txBody>
      </p:sp>
    </p:spTree>
    <p:extLst>
      <p:ext uri="{BB962C8B-B14F-4D97-AF65-F5344CB8AC3E}">
        <p14:creationId xmlns:p14="http://schemas.microsoft.com/office/powerpoint/2010/main" val="1943972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1583FA1-A420-3D4B-87F3-80146F0BDC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4400" b="1" dirty="0">
                <a:hlinkClick r:id="rId2" tooltip="Clique para acessar o site de Amyr Klink"/>
              </a:rPr>
              <a:t>Amyr Klink</a:t>
            </a:r>
            <a:r>
              <a:rPr lang="pt-BR" sz="4400" dirty="0"/>
              <a:t>, considerado um dos maiores navegadores da atualidade.</a:t>
            </a:r>
          </a:p>
          <a:p>
            <a:pPr algn="ctr"/>
            <a:r>
              <a:rPr lang="pt-BR" sz="6000" dirty="0"/>
              <a:t>É um exímio </a:t>
            </a:r>
            <a:r>
              <a:rPr lang="pt-BR" sz="6000" dirty="0">
                <a:solidFill>
                  <a:srgbClr val="FF0000"/>
                </a:solidFill>
              </a:rPr>
              <a:t>Planejador.</a:t>
            </a:r>
          </a:p>
          <a:p>
            <a:pPr algn="ctr"/>
            <a:r>
              <a:rPr lang="pt-BR" dirty="0"/>
              <a:t>Ele diz que, sem planejamento, seria impossível conseguir os resultados que atingiu. Para cada viagem, ele previu todos os possíveis obstáculos e preparou-se para enfrentá-los. Ele traçou planos alternativos caso o plano principal não pudesse ser executado. </a:t>
            </a:r>
            <a:r>
              <a:rPr lang="pt-BR" dirty="0">
                <a:solidFill>
                  <a:srgbClr val="FF0000"/>
                </a:solidFill>
              </a:rPr>
              <a:t>Por que não podemos fazer o mesmo em nossas vidas?</a:t>
            </a:r>
            <a:endParaRPr lang="pt-BR" sz="6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93134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1E56789-243B-4845-992F-4DC5E6C92E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Os corredores da </a:t>
            </a:r>
            <a:r>
              <a:rPr lang="pt-BR" b="1" i="1" dirty="0">
                <a:hlinkClick r:id="rId2" tooltip="Clique para ver na Wikipedia"/>
              </a:rPr>
              <a:t>Volvo Ocean Race</a:t>
            </a:r>
            <a:r>
              <a:rPr lang="pt-BR" dirty="0"/>
              <a:t>, a maior regata de vela do mundo (em que os participantes dão uma volta ao mundo que leva em torno de oito meses para ser completada), fazem o mesmo. </a:t>
            </a:r>
          </a:p>
          <a:p>
            <a:r>
              <a:rPr lang="pt-BR" dirty="0"/>
              <a:t>Planejam nos mínimos detalhes, fazem um levantamento de tudo o que irão precisar, preveem todos os obstáculos que poderão enfrentar e partem preparados para lidar com um ambiente imprevisível onde o planejado tem que ser alterado e adaptado constantemente de acordo com as exigências do meio. </a:t>
            </a:r>
          </a:p>
        </p:txBody>
      </p:sp>
    </p:spTree>
    <p:extLst>
      <p:ext uri="{BB962C8B-B14F-4D97-AF65-F5344CB8AC3E}">
        <p14:creationId xmlns:p14="http://schemas.microsoft.com/office/powerpoint/2010/main" val="13716455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8A6F2B-D004-1642-BFAD-B4A059DC97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354F6FF-4B40-8645-AD21-5B109CE530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4400" dirty="0"/>
              <a:t>A principal lição que os navegadores nos ensinam, portanto, </a:t>
            </a:r>
            <a:r>
              <a:rPr lang="pt-BR" sz="4400" dirty="0">
                <a:solidFill>
                  <a:srgbClr val="FF0000"/>
                </a:solidFill>
              </a:rPr>
              <a:t>é que para se conquistar metas, é preciso planejar</a:t>
            </a:r>
            <a:r>
              <a:rPr lang="pt-BR" sz="4400" dirty="0"/>
              <a:t>, e que o planejamento é perfeitamente possível num ambiente imprevisível e em constante mudança.</a:t>
            </a:r>
          </a:p>
        </p:txBody>
      </p:sp>
    </p:spTree>
    <p:extLst>
      <p:ext uri="{BB962C8B-B14F-4D97-AF65-F5344CB8AC3E}">
        <p14:creationId xmlns:p14="http://schemas.microsoft.com/office/powerpoint/2010/main" val="12809034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8F77C9-35AD-334D-B941-19B903E54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/>
              <a:t>HOJE ESTÁ MUITO EM ALTA </a:t>
            </a:r>
            <a:r>
              <a:rPr lang="pt-BR" b="1" dirty="0">
                <a:solidFill>
                  <a:srgbClr val="FF0000"/>
                </a:solidFill>
              </a:rPr>
              <a:t>SER OU TER </a:t>
            </a:r>
            <a:r>
              <a:rPr lang="pt-BR" b="1" dirty="0"/>
              <a:t>UM COACH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DBCCFD8-7607-7949-9461-9B67D9C129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/>
              <a:t>O conceito de </a:t>
            </a:r>
            <a:r>
              <a:rPr lang="pt-BR" i="1" dirty="0" err="1"/>
              <a:t>coaching</a:t>
            </a:r>
            <a:r>
              <a:rPr lang="pt-BR" dirty="0"/>
              <a:t> surgiu por volta de 1830 na universidade britânica de Oxford para definir um </a:t>
            </a:r>
            <a:r>
              <a:rPr lang="pt-BR" b="1" dirty="0"/>
              <a:t>tutor particular</a:t>
            </a:r>
            <a:r>
              <a:rPr lang="pt-BR" dirty="0"/>
              <a:t>, alguém que ajudava o aluno a se preparar para um exame de uma determinada matéria. Com o tempo passou a ser usada também para se referir a um </a:t>
            </a:r>
            <a:r>
              <a:rPr lang="pt-BR" b="1" dirty="0"/>
              <a:t>instrutor</a:t>
            </a:r>
            <a:r>
              <a:rPr lang="pt-BR" dirty="0"/>
              <a:t> ou </a:t>
            </a:r>
            <a:r>
              <a:rPr lang="pt-BR" b="1" dirty="0"/>
              <a:t>treinador </a:t>
            </a:r>
            <a:r>
              <a:rPr lang="pt-BR" dirty="0"/>
              <a:t>de cantores, atletas ou atores.</a:t>
            </a:r>
          </a:p>
          <a:p>
            <a:endParaRPr lang="pt-BR" b="1" dirty="0"/>
          </a:p>
          <a:p>
            <a:r>
              <a:rPr lang="pt-BR" b="1" dirty="0"/>
              <a:t>Está</a:t>
            </a:r>
            <a:r>
              <a:rPr lang="pt-BR" dirty="0"/>
              <a:t> bem em </a:t>
            </a:r>
            <a:r>
              <a:rPr lang="pt-BR" b="1" dirty="0"/>
              <a:t>alta</a:t>
            </a:r>
            <a:r>
              <a:rPr lang="pt-BR" dirty="0"/>
              <a:t> as empresas contratarem um </a:t>
            </a:r>
            <a:r>
              <a:rPr lang="pt-BR" b="1" dirty="0" err="1"/>
              <a:t>Coach</a:t>
            </a:r>
            <a:r>
              <a:rPr lang="pt-BR" dirty="0"/>
              <a:t> para trabalhar um profissional ou um grupo de colaboradores específico</a:t>
            </a:r>
            <a:r>
              <a:rPr lang="pt-BR" dirty="0">
                <a:solidFill>
                  <a:srgbClr val="FF0000"/>
                </a:solidFill>
              </a:rPr>
              <a:t>, buscando mais motivação, entrega, organização </a:t>
            </a:r>
            <a:r>
              <a:rPr lang="pt-BR" dirty="0"/>
              <a:t>e, consequentemente, um resultado financeiro mais positivo – além de uma equipe mais motivada e produtiva, que </a:t>
            </a:r>
            <a:r>
              <a:rPr lang="pt-BR" b="1" dirty="0"/>
              <a:t>é</a:t>
            </a:r>
            <a:r>
              <a:rPr lang="pt-BR" dirty="0"/>
              <a:t> tão ou mais necessário que simples.</a:t>
            </a:r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969653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5E479B-0324-7C49-A269-ACCF7AB32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pt-BR" i="1" dirty="0"/>
            </a:br>
            <a:r>
              <a:rPr lang="pt-BR" i="1" dirty="0">
                <a:solidFill>
                  <a:srgbClr val="FF0000"/>
                </a:solidFill>
              </a:rPr>
              <a:t>PROFESSOR / TUTOR</a:t>
            </a:r>
            <a:br>
              <a:rPr lang="pt-BR" i="1" dirty="0">
                <a:solidFill>
                  <a:srgbClr val="FF0000"/>
                </a:solidFill>
              </a:rPr>
            </a:br>
            <a:r>
              <a:rPr lang="pt-BR" i="1" dirty="0">
                <a:solidFill>
                  <a:srgbClr val="FF0000"/>
                </a:solidFill>
              </a:rPr>
              <a:t>Coaching</a:t>
            </a:r>
            <a:r>
              <a:rPr lang="pt-BR" dirty="0">
                <a:solidFill>
                  <a:srgbClr val="FF0000"/>
                </a:solidFill>
              </a:rPr>
              <a:t> e </a:t>
            </a:r>
            <a:r>
              <a:rPr lang="pt-BR" i="1" dirty="0" err="1">
                <a:solidFill>
                  <a:srgbClr val="FF0000"/>
                </a:solidFill>
              </a:rPr>
              <a:t>Mentoring</a:t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46EEBF8-B169-084B-867F-757A77DA51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i="1" dirty="0" err="1"/>
              <a:t>Mentoring</a:t>
            </a:r>
            <a:r>
              <a:rPr lang="pt-BR" i="1" dirty="0"/>
              <a:t> </a:t>
            </a:r>
            <a:r>
              <a:rPr lang="pt-BR" dirty="0"/>
              <a:t>e </a:t>
            </a:r>
            <a:r>
              <a:rPr lang="pt-BR" i="1" dirty="0" err="1"/>
              <a:t>coaching</a:t>
            </a:r>
            <a:r>
              <a:rPr lang="pt-BR" dirty="0"/>
              <a:t> são duas atividades que estão relacionadas. </a:t>
            </a:r>
          </a:p>
          <a:p>
            <a:endParaRPr lang="pt-BR" i="1" dirty="0"/>
          </a:p>
          <a:p>
            <a:r>
              <a:rPr lang="pt-BR" i="1" dirty="0" err="1"/>
              <a:t>Mentoring</a:t>
            </a:r>
            <a:r>
              <a:rPr lang="pt-BR" i="1" dirty="0"/>
              <a:t> </a:t>
            </a:r>
            <a:r>
              <a:rPr lang="pt-BR" dirty="0"/>
              <a:t>pode ser traduzido como "tutoria" ou "apadrinhamento". Neste caso, o mentor é um guia, um </a:t>
            </a:r>
            <a:r>
              <a:rPr lang="pt-BR" dirty="0">
                <a:solidFill>
                  <a:srgbClr val="FF0000"/>
                </a:solidFill>
              </a:rPr>
              <a:t>mestre, conselheiro</a:t>
            </a:r>
            <a:r>
              <a:rPr lang="pt-BR" dirty="0"/>
              <a:t>, alguém que tem vasta </a:t>
            </a:r>
            <a:r>
              <a:rPr lang="pt-BR" dirty="0">
                <a:solidFill>
                  <a:srgbClr val="FF0000"/>
                </a:solidFill>
              </a:rPr>
              <a:t>experiência profissional </a:t>
            </a:r>
            <a:r>
              <a:rPr lang="pt-BR" dirty="0"/>
              <a:t>no campo de trabalho da pessoa que está sendo ajudada. </a:t>
            </a:r>
          </a:p>
          <a:p>
            <a:pPr marL="0" indent="0">
              <a:buNone/>
            </a:pPr>
            <a:br>
              <a:rPr lang="pt-BR" dirty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008729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D93BFE-2C93-3043-916B-040BA963A2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i="1" dirty="0">
                <a:solidFill>
                  <a:srgbClr val="FF0000"/>
                </a:solidFill>
              </a:rPr>
              <a:t>MINDSET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BEAE4E0-8F98-7E43-B71F-9F9DE27D3C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o </a:t>
            </a:r>
            <a:r>
              <a:rPr lang="pt-BR" i="1" dirty="0" err="1"/>
              <a:t>mindet</a:t>
            </a:r>
            <a:r>
              <a:rPr lang="pt-BR" dirty="0"/>
              <a:t> (ou mentalidade) é o que orienta nossa vida. </a:t>
            </a:r>
          </a:p>
          <a:p>
            <a:endParaRPr lang="pt-BR" i="1" dirty="0"/>
          </a:p>
          <a:p>
            <a:r>
              <a:rPr lang="pt-BR" i="1" dirty="0" err="1"/>
              <a:t>Coachings</a:t>
            </a:r>
            <a:r>
              <a:rPr lang="pt-BR" dirty="0"/>
              <a:t> costumam fazer uso do conceito de </a:t>
            </a:r>
            <a:r>
              <a:rPr lang="pt-BR" i="1" dirty="0" err="1"/>
              <a:t>mindset</a:t>
            </a:r>
            <a:r>
              <a:rPr lang="pt-BR" dirty="0"/>
              <a:t> para ajudar seus clientes. Segundo esses especialistas, para corrigir comportamentos que impedem o desenvolvimento pessoal e profissional, é necessário, antes de mais nada, rever a forma de pensar. </a:t>
            </a:r>
          </a:p>
          <a:p>
            <a:endParaRPr lang="pt-BR" dirty="0"/>
          </a:p>
          <a:p>
            <a:r>
              <a:rPr lang="pt-BR" dirty="0"/>
              <a:t>Ou seja: mudar comportamentos exige uma mudança de </a:t>
            </a:r>
            <a:r>
              <a:rPr lang="pt-BR" i="1" dirty="0" err="1"/>
              <a:t>mindset</a:t>
            </a:r>
            <a:r>
              <a:rPr lang="pt-B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202895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543875-FC4E-4C4E-AA0B-67D69DA813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9E42543-7814-404F-886B-C7E479E927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dirty="0"/>
              <a:t>O </a:t>
            </a:r>
            <a:r>
              <a:rPr lang="pt-BR" i="1" dirty="0" err="1"/>
              <a:t>mindset</a:t>
            </a:r>
            <a:r>
              <a:rPr lang="pt-BR" dirty="0"/>
              <a:t> de crescimento é o oposto da mentalidade fixa. Ao invés de apostar em qualidades inalteráveis, a pessoa com a mentalidade de crescimento acredita, sim, que tem qualidades, mas que isso é apenas o início de um longo processo de desenvolvimento.</a:t>
            </a:r>
          </a:p>
          <a:p>
            <a:endParaRPr lang="pt-BR" dirty="0"/>
          </a:p>
          <a:p>
            <a:r>
              <a:rPr lang="pt-BR" b="1" dirty="0"/>
              <a:t>Pessoas com mentalidade de crescimento creem que podem aperfeiçoar constantemente suas aptidões</a:t>
            </a:r>
            <a:r>
              <a:rPr lang="pt-BR" dirty="0"/>
              <a:t>. </a:t>
            </a:r>
          </a:p>
          <a:p>
            <a:endParaRPr lang="pt-BR" dirty="0"/>
          </a:p>
          <a:p>
            <a:r>
              <a:rPr lang="pt-BR" dirty="0"/>
              <a:t>Segundo </a:t>
            </a:r>
            <a:r>
              <a:rPr lang="pt-BR" dirty="0" err="1"/>
              <a:t>Dweck</a:t>
            </a:r>
            <a:r>
              <a:rPr lang="pt-BR" dirty="0"/>
              <a:t>, existe o </a:t>
            </a:r>
            <a:r>
              <a:rPr lang="pt-BR" dirty="0" err="1"/>
              <a:t>mindset</a:t>
            </a:r>
            <a:r>
              <a:rPr lang="pt-BR" dirty="0"/>
              <a:t> fixo , </a:t>
            </a:r>
            <a:r>
              <a:rPr lang="pt-BR" dirty="0" err="1"/>
              <a:t>qdo</a:t>
            </a:r>
            <a:r>
              <a:rPr lang="pt-BR" dirty="0"/>
              <a:t> se está preso ao agora e o . </a:t>
            </a:r>
            <a:r>
              <a:rPr lang="pt-BR" i="1" dirty="0" err="1"/>
              <a:t>mindset</a:t>
            </a:r>
            <a:r>
              <a:rPr lang="pt-BR" dirty="0"/>
              <a:t> de crescimento tem a ver com a ideia do “</a:t>
            </a:r>
            <a:r>
              <a:rPr lang="pt-BR" dirty="0">
                <a:solidFill>
                  <a:srgbClr val="FF0000"/>
                </a:solidFill>
              </a:rPr>
              <a:t>ainda” - ou seja, a noção de que os desafios são uma excelente oportunidade de aprendizado.</a:t>
            </a:r>
          </a:p>
          <a:p>
            <a:br>
              <a:rPr lang="pt-BR" dirty="0">
                <a:solidFill>
                  <a:srgbClr val="FF0000"/>
                </a:solidFill>
              </a:rPr>
            </a:br>
            <a:endParaRPr lang="pt-B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4956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859E3B-98C3-1A4A-AA57-E2BA5A0C9D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>
                <a:solidFill>
                  <a:srgbClr val="FF0000"/>
                </a:solidFill>
              </a:rPr>
              <a:t>PLANEJAMENTO DIDÁTICO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021ED93-80F7-C34C-9844-3AD6F66A99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200000"/>
              </a:lnSpc>
            </a:pPr>
            <a:r>
              <a:rPr lang="pt-BR" dirty="0"/>
              <a:t>ROTA HARMÔNICA, COM METAS, ORGANIZAÇÃO, ONDE SÃO SELECIONADOS O QUE É VERDADEIRAMENTE ÚTIL ( ONDE O QUE É INÚTIL  É DESCARTADO) NO PROCESSO,  LANÇANDO DESAFIOS MOTIVADORES NA BUSCA DO BOM RELACIONAMENTO ENTRE O PROFESSOR ( COCHING/MENTORING) E </a:t>
            </a:r>
            <a:r>
              <a:rPr lang="pt-BR"/>
              <a:t>SEU ALUNO E SUA DISCIPLINA.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44595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95F128-E5BF-494B-B4A7-57F405AA63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Metodologia - Estratégias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01F522C-BF14-FF49-9E47-0426300A75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O professor Precisa ser um verdadeiro estrategista.</a:t>
            </a:r>
          </a:p>
          <a:p>
            <a:pPr fontAlgn="t"/>
            <a:endParaRPr lang="pt-BR" dirty="0"/>
          </a:p>
          <a:p>
            <a:pPr fontAlgn="t"/>
            <a:endParaRPr lang="pt-BR" dirty="0"/>
          </a:p>
          <a:p>
            <a:pPr fontAlgn="t"/>
            <a:r>
              <a:rPr lang="pt-BR" dirty="0"/>
              <a:t>HOJE ESTAMOS FALANDO NO USO DE METODOLOGIAS ATIVAS</a:t>
            </a:r>
          </a:p>
          <a:p>
            <a:pPr fontAlgn="t"/>
            <a:r>
              <a:rPr lang="pt-BR" dirty="0"/>
              <a:t>ENSINO HÍBRIDO</a:t>
            </a:r>
          </a:p>
          <a:p>
            <a:r>
              <a:rPr lang="pt-BR" dirty="0"/>
              <a:t>PARA DESENVOLVER HABILIDADES E COMPETÊNCIAS</a:t>
            </a:r>
          </a:p>
        </p:txBody>
      </p:sp>
    </p:spTree>
    <p:extLst>
      <p:ext uri="{BB962C8B-B14F-4D97-AF65-F5344CB8AC3E}">
        <p14:creationId xmlns:p14="http://schemas.microsoft.com/office/powerpoint/2010/main" val="22695748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DC4B1D-EE46-3345-8690-F4B7C4FC35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solidFill>
                  <a:srgbClr val="FF0000"/>
                </a:solidFill>
              </a:rPr>
              <a:t>HABILIDADE </a:t>
            </a:r>
            <a:r>
              <a:rPr lang="pt-BR" b="1" dirty="0" err="1">
                <a:solidFill>
                  <a:srgbClr val="FF0000"/>
                </a:solidFill>
              </a:rPr>
              <a:t>X</a:t>
            </a:r>
            <a:r>
              <a:rPr lang="pt-BR" b="1" dirty="0">
                <a:solidFill>
                  <a:srgbClr val="FF0000"/>
                </a:solidFill>
              </a:rPr>
              <a:t> COMPETÊNCIA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707DD98-2AA6-3B49-8666-70EC7A250A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0181"/>
            <a:ext cx="5941423" cy="3244165"/>
          </a:xfrm>
        </p:spPr>
        <p:txBody>
          <a:bodyPr/>
          <a:lstStyle/>
          <a:p>
            <a:r>
              <a:rPr lang="pt-BR" b="1" dirty="0"/>
              <a:t>Ter habilidade para determinado tipo de ação não significa, necessariamente, ser competente. Contudo, para ser competente é preciso, sim, que você tenha determinadas habilidades. Inclusive, em muitos casos, o mais competente pode até ser o menos habilidoso.</a:t>
            </a:r>
          </a:p>
          <a:p>
            <a:endParaRPr lang="pt-BR" b="1" dirty="0"/>
          </a:p>
          <a:p>
            <a:endParaRPr lang="pt-BR" dirty="0"/>
          </a:p>
        </p:txBody>
      </p:sp>
      <p:pic>
        <p:nvPicPr>
          <p:cNvPr id="4" name="Picture 4" descr="http://rhoriente.com.br/wp-content/uploads/2017/09/CHA.png">
            <a:extLst>
              <a:ext uri="{FF2B5EF4-FFF2-40B4-BE49-F238E27FC236}">
                <a16:creationId xmlns:a16="http://schemas.microsoft.com/office/drawing/2014/main" id="{DF5AE608-D7CB-7E4C-8DD3-01453262AB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79623" y="1236395"/>
            <a:ext cx="4860283" cy="3244165"/>
          </a:xfrm>
          <a:prstGeom prst="rect">
            <a:avLst/>
          </a:prstGeom>
          <a:noFill/>
        </p:spPr>
      </p:pic>
      <p:sp>
        <p:nvSpPr>
          <p:cNvPr id="5" name="Subtítulo 2">
            <a:extLst>
              <a:ext uri="{FF2B5EF4-FFF2-40B4-BE49-F238E27FC236}">
                <a16:creationId xmlns:a16="http://schemas.microsoft.com/office/drawing/2014/main" id="{8ED9C265-ABC1-0645-A390-2AF4E3718F44}"/>
              </a:ext>
            </a:extLst>
          </p:cNvPr>
          <p:cNvSpPr txBox="1">
            <a:spLocks/>
          </p:cNvSpPr>
          <p:nvPr/>
        </p:nvSpPr>
        <p:spPr>
          <a:xfrm>
            <a:off x="1399309" y="4634346"/>
            <a:ext cx="85344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>
                <a:solidFill>
                  <a:srgbClr val="0070C0"/>
                </a:solidFill>
              </a:rPr>
              <a:t>Para cortar cabelo, por exemplo, você pode ter a habilidade de manter sua mão firme ou de cortar em linha reta. A competência, no entanto, é o que você pode aprender no curso de cabeleireiro.</a:t>
            </a:r>
            <a:endParaRPr lang="pt-BR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776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AB79A10-0154-374D-8A2C-EC00451641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6000" dirty="0"/>
              <a:t>No tema anterior conversamos sobre </a:t>
            </a:r>
            <a:r>
              <a:rPr lang="pt-BR" sz="6000" dirty="0">
                <a:solidFill>
                  <a:srgbClr val="FF0000"/>
                </a:solidFill>
              </a:rPr>
              <a:t>Felicidade</a:t>
            </a:r>
            <a:r>
              <a:rPr lang="pt-BR" sz="6000" dirty="0"/>
              <a:t> para falar de </a:t>
            </a:r>
            <a:r>
              <a:rPr lang="pt-BR" sz="6000" dirty="0">
                <a:solidFill>
                  <a:srgbClr val="FF0000"/>
                </a:solidFill>
              </a:rPr>
              <a:t>Acolhimento.</a:t>
            </a:r>
          </a:p>
          <a:p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943144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>
            <a:extLst>
              <a:ext uri="{FF2B5EF4-FFF2-40B4-BE49-F238E27FC236}">
                <a16:creationId xmlns:a16="http://schemas.microsoft.com/office/drawing/2014/main" id="{DED9CD01-D9F4-F444-97D6-471357ED94E5}"/>
              </a:ext>
            </a:extLst>
          </p:cNvPr>
          <p:cNvSpPr/>
          <p:nvPr/>
        </p:nvSpPr>
        <p:spPr>
          <a:xfrm>
            <a:off x="1103586" y="2690336"/>
            <a:ext cx="1072055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i="1" dirty="0"/>
              <a:t>Segundo estudos, de uma Universidade da </a:t>
            </a:r>
            <a:r>
              <a:rPr lang="pt-BR" i="1" dirty="0" err="1"/>
              <a:t>California</a:t>
            </a:r>
            <a:r>
              <a:rPr lang="pt-BR" i="1" dirty="0"/>
              <a:t>, o impacto de uma aula é feito de:</a:t>
            </a:r>
            <a:br>
              <a:rPr lang="pt-BR" i="1" dirty="0"/>
            </a:br>
            <a:r>
              <a:rPr lang="pt-BR" i="1" dirty="0">
                <a:solidFill>
                  <a:srgbClr val="FF0000"/>
                </a:solidFill>
              </a:rPr>
              <a:t>55% estímulos visuais </a:t>
            </a:r>
            <a:r>
              <a:rPr lang="pt-BR" i="1" dirty="0"/>
              <a:t>- como você se apresenta, anda e gesticula; ( </a:t>
            </a:r>
            <a:r>
              <a:rPr lang="pt-BR" i="1" dirty="0" err="1"/>
              <a:t>vídeo</a:t>
            </a:r>
            <a:r>
              <a:rPr lang="pt-BR" sz="900" dirty="0" err="1">
                <a:hlinkClick r:id="rId2"/>
              </a:rPr>
              <a:t>https</a:t>
            </a:r>
            <a:r>
              <a:rPr lang="pt-BR" sz="900" dirty="0">
                <a:hlinkClick r:id="rId2"/>
              </a:rPr>
              <a:t>://www.youtube.com/watch?v=yZ7TM89bOYs&amp;t=83s</a:t>
            </a:r>
            <a:r>
              <a:rPr lang="pt-BR" i="1" dirty="0"/>
              <a:t>)</a:t>
            </a:r>
            <a:br>
              <a:rPr lang="pt-BR" i="1" dirty="0"/>
            </a:br>
            <a:r>
              <a:rPr lang="pt-BR" i="1" dirty="0">
                <a:solidFill>
                  <a:srgbClr val="FF0000"/>
                </a:solidFill>
              </a:rPr>
              <a:t>38% estímulos vocais </a:t>
            </a:r>
            <a:r>
              <a:rPr lang="pt-BR" i="1" dirty="0"/>
              <a:t>- como você fala, sua entonação e timbre; </a:t>
            </a:r>
            <a:br>
              <a:rPr lang="pt-BR" i="1" dirty="0"/>
            </a:br>
            <a:r>
              <a:rPr lang="pt-BR" i="1" dirty="0"/>
              <a:t>e apenas </a:t>
            </a:r>
            <a:r>
              <a:rPr lang="pt-BR" i="1" dirty="0">
                <a:solidFill>
                  <a:srgbClr val="FF0000"/>
                </a:solidFill>
              </a:rPr>
              <a:t>7% de conteúdo verbal </a:t>
            </a:r>
            <a:r>
              <a:rPr lang="pt-BR" i="1" dirty="0"/>
              <a:t>- o assunto sobre o qual você fala.</a:t>
            </a:r>
            <a:br>
              <a:rPr lang="pt-BR" i="1" dirty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7535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914F770F-BDB3-2B4F-A998-1E57269588CF}"/>
              </a:ext>
            </a:extLst>
          </p:cNvPr>
          <p:cNvSpPr txBox="1"/>
          <p:nvPr/>
        </p:nvSpPr>
        <p:spPr>
          <a:xfrm>
            <a:off x="394439" y="2554014"/>
            <a:ext cx="1140312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1" cap="all" dirty="0"/>
              <a:t>EXEMPLOS APLICÁVEIS À REALIDADE</a:t>
            </a:r>
            <a:br>
              <a:rPr lang="pt-BR" b="1" i="1" cap="all" dirty="0"/>
            </a:br>
            <a:br>
              <a:rPr lang="pt-BR" b="1" i="1" dirty="0"/>
            </a:br>
            <a:r>
              <a:rPr lang="pt-BR" dirty="0"/>
              <a:t>Uma boa aula é aquela que mostra ao aluno que o conteúdo se relaciona </a:t>
            </a:r>
            <a:r>
              <a:rPr lang="pt-BR" b="1" dirty="0">
                <a:solidFill>
                  <a:srgbClr val="FF0000"/>
                </a:solidFill>
              </a:rPr>
              <a:t>com a realidade prática</a:t>
            </a:r>
            <a:r>
              <a:rPr lang="pt-BR" dirty="0"/>
              <a:t>. </a:t>
            </a:r>
            <a:br>
              <a:rPr lang="pt-BR" dirty="0"/>
            </a:br>
            <a:r>
              <a:rPr lang="pt-BR" dirty="0"/>
              <a:t>Quando os estudantes não percebem essa relação, acabam perdendo o interesse por acreditarem que a matéria é inútil</a:t>
            </a:r>
          </a:p>
        </p:txBody>
      </p:sp>
    </p:spTree>
    <p:extLst>
      <p:ext uri="{BB962C8B-B14F-4D97-AF65-F5344CB8AC3E}">
        <p14:creationId xmlns:p14="http://schemas.microsoft.com/office/powerpoint/2010/main" val="2971145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6F8A9B-1188-704A-9B55-1369888E8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METODOLOGIAS ATIVAS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B0915D4-54E7-9C49-BFB3-CFFAF55E0C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NO CENTRO ESTA O PBL ( ESTIDO DE CASO)</a:t>
            </a:r>
          </a:p>
          <a:p>
            <a:endParaRPr lang="pt-BR" dirty="0"/>
          </a:p>
          <a:p>
            <a:r>
              <a:rPr lang="pt-BR" dirty="0"/>
              <a:t>TRIPLO A</a:t>
            </a:r>
          </a:p>
          <a:p>
            <a:endParaRPr lang="pt-BR" dirty="0"/>
          </a:p>
          <a:p>
            <a:r>
              <a:rPr lang="pt-BR" dirty="0"/>
              <a:t>RECURSOS </a:t>
            </a:r>
            <a:r>
              <a:rPr lang="pt-BR"/>
              <a:t>TECNOLÓGICOS – BIBLIOTECA INTELIGENTE</a:t>
            </a:r>
          </a:p>
        </p:txBody>
      </p:sp>
    </p:spTree>
    <p:extLst>
      <p:ext uri="{BB962C8B-B14F-4D97-AF65-F5344CB8AC3E}">
        <p14:creationId xmlns:p14="http://schemas.microsoft.com/office/powerpoint/2010/main" val="17521235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36D5FA-F76F-2F45-A552-AEFDCAA375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sz="3100" b="1" dirty="0"/>
              <a:t>Agora vamos iniciar nossa conversa falando sobre</a:t>
            </a:r>
            <a:r>
              <a:rPr lang="pt-BR" sz="3100" dirty="0"/>
              <a:t>: </a:t>
            </a:r>
            <a:br>
              <a:rPr lang="pt-BR" sz="3100" dirty="0"/>
            </a:br>
            <a:r>
              <a:rPr lang="pt-BR" b="1" dirty="0">
                <a:solidFill>
                  <a:srgbClr val="FF0000"/>
                </a:solidFill>
              </a:rPr>
              <a:t>FENG SHUI PARA FALAR DE ORGANIZAÇÃO</a:t>
            </a:r>
            <a:br>
              <a:rPr lang="pt-BR" sz="9600" dirty="0">
                <a:solidFill>
                  <a:srgbClr val="FF0000"/>
                </a:solidFill>
              </a:rPr>
            </a:br>
            <a:endParaRPr lang="pt-BR" dirty="0"/>
          </a:p>
        </p:txBody>
      </p:sp>
      <p:pic>
        <p:nvPicPr>
          <p:cNvPr id="1026" name="Picture 2" descr="Objetos que atraem prosperidade segundo o feng shui – Duplique Desembargador">
            <a:extLst>
              <a:ext uri="{FF2B5EF4-FFF2-40B4-BE49-F238E27FC236}">
                <a16:creationId xmlns:a16="http://schemas.microsoft.com/office/drawing/2014/main" id="{51967AAC-39AE-8E42-B776-3A39BB359A0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884" y="1690688"/>
            <a:ext cx="4889425" cy="4732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91155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9AA465-652B-0E42-99BE-3B92A6D19D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O que é </a:t>
            </a:r>
            <a:r>
              <a:rPr lang="pt-BR" dirty="0">
                <a:solidFill>
                  <a:srgbClr val="FF0000"/>
                </a:solidFill>
              </a:rPr>
              <a:t>FENG SHUI</a:t>
            </a:r>
            <a:r>
              <a:rPr lang="pt-BR" dirty="0"/>
              <a:t>?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AFA18F3-7460-BA4A-896A-4FB8515325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O </a:t>
            </a:r>
            <a:r>
              <a:rPr lang="pt-BR" dirty="0" err="1">
                <a:solidFill>
                  <a:srgbClr val="FF0000"/>
                </a:solidFill>
              </a:rPr>
              <a:t>Feng</a:t>
            </a:r>
            <a:r>
              <a:rPr lang="pt-BR" dirty="0">
                <a:solidFill>
                  <a:srgbClr val="FF0000"/>
                </a:solidFill>
              </a:rPr>
              <a:t> </a:t>
            </a:r>
            <a:r>
              <a:rPr lang="pt-BR" dirty="0" err="1">
                <a:solidFill>
                  <a:srgbClr val="FF0000"/>
                </a:solidFill>
              </a:rPr>
              <a:t>Shui</a:t>
            </a:r>
            <a:r>
              <a:rPr lang="pt-BR" dirty="0">
                <a:solidFill>
                  <a:srgbClr val="FF0000"/>
                </a:solidFill>
              </a:rPr>
              <a:t> </a:t>
            </a:r>
            <a:r>
              <a:rPr lang="pt-BR" dirty="0"/>
              <a:t>é uma filosofia milenar chinesa que estuda os efeitos das energias dos ambientes sobre as pessoas.</a:t>
            </a:r>
          </a:p>
        </p:txBody>
      </p:sp>
    </p:spTree>
    <p:extLst>
      <p:ext uri="{BB962C8B-B14F-4D97-AF65-F5344CB8AC3E}">
        <p14:creationId xmlns:p14="http://schemas.microsoft.com/office/powerpoint/2010/main" val="33801660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0385A4-CC0F-234E-B9BD-0300173570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3600" b="1" dirty="0"/>
              <a:t>QUAL A RELAÇÃO ENTRE ORGANIZAÇÃO, </a:t>
            </a:r>
            <a:r>
              <a:rPr lang="pt-BR" sz="3600" b="1" dirty="0">
                <a:solidFill>
                  <a:srgbClr val="FF0000"/>
                </a:solidFill>
              </a:rPr>
              <a:t>FENG SHUI </a:t>
            </a:r>
            <a:r>
              <a:rPr lang="pt-BR" sz="3600" b="1" dirty="0"/>
              <a:t>E FELICIDADE?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D7A846B-66BC-5941-B285-F670CFD7F7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7680" y="2140585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br>
              <a:rPr lang="pt-BR" dirty="0"/>
            </a:br>
            <a:br>
              <a:rPr lang="pt-BR" dirty="0"/>
            </a:br>
            <a:r>
              <a:rPr lang="pt-BR" dirty="0"/>
              <a:t>“Sempre que  se inicia um trabalho, </a:t>
            </a:r>
            <a:r>
              <a:rPr lang="pt-BR" dirty="0" err="1"/>
              <a:t>defini-se</a:t>
            </a:r>
            <a:r>
              <a:rPr lang="pt-BR" dirty="0"/>
              <a:t> com o cliente quais são suas </a:t>
            </a:r>
            <a:r>
              <a:rPr lang="pt-BR" sz="4400" dirty="0">
                <a:solidFill>
                  <a:srgbClr val="FF0000"/>
                </a:solidFill>
              </a:rPr>
              <a:t>metas</a:t>
            </a:r>
            <a:r>
              <a:rPr lang="pt-BR" dirty="0"/>
              <a:t> para aquele trabalho. </a:t>
            </a:r>
          </a:p>
          <a:p>
            <a:pPr marL="0" indent="0">
              <a:buNone/>
            </a:pPr>
            <a:r>
              <a:rPr lang="pt-BR" dirty="0"/>
              <a:t>Em geral, os </a:t>
            </a:r>
            <a:r>
              <a:rPr lang="pt-BR" sz="4000" dirty="0">
                <a:solidFill>
                  <a:srgbClr val="FF0000"/>
                </a:solidFill>
              </a:rPr>
              <a:t>desejos</a:t>
            </a:r>
            <a:r>
              <a:rPr lang="pt-BR" dirty="0"/>
              <a:t> expressos podem ser agrupados em </a:t>
            </a:r>
            <a:r>
              <a:rPr lang="pt-BR" dirty="0">
                <a:solidFill>
                  <a:srgbClr val="FF0000"/>
                </a:solidFill>
              </a:rPr>
              <a:t>três categorias: saúde, prosperidade e harmonia nos relacionamentos</a:t>
            </a:r>
            <a:r>
              <a:rPr lang="pt-BR" dirty="0">
                <a:solidFill>
                  <a:srgbClr val="00B050"/>
                </a:solidFill>
              </a:rPr>
              <a:t>.</a:t>
            </a:r>
            <a:r>
              <a:rPr lang="pt-BR" dirty="0"/>
              <a:t> </a:t>
            </a:r>
          </a:p>
          <a:p>
            <a:pPr algn="ctr"/>
            <a:r>
              <a:rPr lang="pt-BR" dirty="0"/>
              <a:t>Todos esses temas estão a serviço do nosso objetivo final: sermos </a:t>
            </a:r>
            <a:r>
              <a:rPr lang="pt-BR" sz="4000" dirty="0">
                <a:solidFill>
                  <a:srgbClr val="FF0000"/>
                </a:solidFill>
              </a:rPr>
              <a:t>felizes!</a:t>
            </a:r>
            <a:br>
              <a:rPr lang="pt-BR" sz="1600" dirty="0"/>
            </a:br>
            <a:br>
              <a:rPr lang="pt-BR" sz="1600" dirty="0"/>
            </a:br>
            <a:r>
              <a:rPr lang="pt-BR" sz="1800" dirty="0"/>
              <a:t>Link para o post original: </a:t>
            </a:r>
            <a:r>
              <a:rPr lang="pt-BR" sz="1800" dirty="0">
                <a:hlinkClick r:id="rId2"/>
              </a:rPr>
              <a:t>https://www.alinemendes.com.br/blog/organizacao-feng-shui-e-felicidade</a:t>
            </a:r>
            <a:endParaRPr lang="pt-BR" sz="1800" dirty="0"/>
          </a:p>
        </p:txBody>
      </p:sp>
    </p:spTree>
    <p:extLst>
      <p:ext uri="{BB962C8B-B14F-4D97-AF65-F5344CB8AC3E}">
        <p14:creationId xmlns:p14="http://schemas.microsoft.com/office/powerpoint/2010/main" val="19953214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C9D999-AB2D-6842-A41E-3AF25EFBA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A bagunça faz a energia ficar estagnada e sem vida.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BB0A1E9-B89A-994D-83F4-F44F36FA5A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br>
              <a:rPr lang="pt-BR" dirty="0"/>
            </a:br>
            <a:r>
              <a:rPr lang="pt-BR" sz="3600" dirty="0"/>
              <a:t>A BAGUNÇA IMPEDE QUE OS BONS POTENCIAIS SE MANIFESTEM.</a:t>
            </a:r>
          </a:p>
          <a:p>
            <a:pPr marL="0" indent="0">
              <a:buNone/>
            </a:pPr>
            <a:endParaRPr lang="pt-BR" sz="3600" dirty="0"/>
          </a:p>
          <a:p>
            <a:pPr algn="ctr"/>
            <a:r>
              <a:rPr lang="pt-BR" sz="3600" b="1" i="1" dirty="0"/>
              <a:t>ORGANIZAR  É FAZER A ENERGIA CIRCULAR.</a:t>
            </a:r>
            <a:br>
              <a:rPr lang="pt-BR" dirty="0"/>
            </a:br>
            <a:br>
              <a:rPr lang="pt-BR" dirty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11586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F75D48-4506-BE44-B8D9-F47683BF8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O que é </a:t>
            </a:r>
            <a:r>
              <a:rPr lang="pt-BR" dirty="0">
                <a:solidFill>
                  <a:srgbClr val="FF0000"/>
                </a:solidFill>
              </a:rPr>
              <a:t>Planejar</a:t>
            </a:r>
            <a:r>
              <a:rPr lang="pt-BR" dirty="0"/>
              <a:t>?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51867F3-6828-1C4B-B97D-B0FCF5B448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A vida moderna é extremamente agitada e complexa, ao ponto de praticamente não sobrar tempo para refletir sobre o que verdadeiramente </a:t>
            </a:r>
            <a:r>
              <a:rPr lang="pt-BR" sz="4000" dirty="0">
                <a:solidFill>
                  <a:srgbClr val="FF0000"/>
                </a:solidFill>
              </a:rPr>
              <a:t>desejamos </a:t>
            </a:r>
            <a:r>
              <a:rPr lang="pt-BR" dirty="0"/>
              <a:t>ou </a:t>
            </a:r>
            <a:r>
              <a:rPr lang="pt-BR" sz="4000" dirty="0">
                <a:solidFill>
                  <a:srgbClr val="FF0000"/>
                </a:solidFill>
              </a:rPr>
              <a:t>precisamos</a:t>
            </a:r>
            <a:r>
              <a:rPr lang="pt-BR" dirty="0"/>
              <a:t> fazer para </a:t>
            </a:r>
            <a:r>
              <a:rPr lang="pt-BR" sz="4000" dirty="0">
                <a:solidFill>
                  <a:srgbClr val="FF0000"/>
                </a:solidFill>
              </a:rPr>
              <a:t>manter as rédeas </a:t>
            </a:r>
            <a:r>
              <a:rPr lang="pt-BR" dirty="0"/>
              <a:t>da nossa vida e manter uma </a:t>
            </a:r>
            <a:r>
              <a:rPr lang="pt-BR" sz="4000" b="1" dirty="0">
                <a:solidFill>
                  <a:srgbClr val="FF0000"/>
                </a:solidFill>
                <a:hlinkClick r:id="rId2" tooltip="Clique para saber mais sobre a rota harmônic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rota harmônica</a:t>
            </a:r>
            <a:r>
              <a:rPr lang="pt-BR" sz="4000" dirty="0">
                <a:solidFill>
                  <a:srgbClr val="FF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079630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298870-5F69-4347-AA5E-6E21B4804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i="1" dirty="0">
                <a:solidFill>
                  <a:srgbClr val="FF0000"/>
                </a:solidFill>
              </a:rPr>
              <a:t>Rota Harmônica.....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4A4D085-81DE-CC46-9776-C160A0AF65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 Para um navegador, </a:t>
            </a:r>
            <a:r>
              <a:rPr lang="pt-BR" dirty="0">
                <a:solidFill>
                  <a:srgbClr val="FF0000"/>
                </a:solidFill>
              </a:rPr>
              <a:t>Rota Harmônica </a:t>
            </a:r>
            <a:r>
              <a:rPr lang="pt-BR" dirty="0"/>
              <a:t>é como consegue lidar com um mar extremamente agitado, de forma a minimizar os riscos de sofrer um naufrágio. </a:t>
            </a:r>
          </a:p>
          <a:p>
            <a:endParaRPr lang="pt-BR" dirty="0"/>
          </a:p>
          <a:p>
            <a:r>
              <a:rPr lang="pt-BR" dirty="0"/>
              <a:t>Trata-se, basicamente, de alinhar adequadamente a embarcação em relação ao movimento do mar, de forma que o barco acompanhe esse movimento e não se contraponha a ele.</a:t>
            </a:r>
          </a:p>
          <a:p>
            <a:r>
              <a:rPr lang="pt-BR" dirty="0"/>
              <a:t>somos atingidos diariamente por uma verdadeira avalanche de </a:t>
            </a:r>
            <a:r>
              <a:rPr lang="pt-BR" dirty="0">
                <a:solidFill>
                  <a:srgbClr val="FF0000"/>
                </a:solidFill>
              </a:rPr>
              <a:t>informações, muitas delas desnecessárias, tornando cada vez mais difícil discernir o que é útil e o que não é.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488547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189135-E1C8-A14E-8015-D39ED8F317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i="1" dirty="0"/>
              <a:t>Palavras Chaves: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702051B-C415-B948-96A2-974E08A641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>
                <a:solidFill>
                  <a:srgbClr val="FF0000"/>
                </a:solidFill>
              </a:rPr>
              <a:t>METAS</a:t>
            </a:r>
          </a:p>
          <a:p>
            <a:r>
              <a:rPr lang="pt-BR" dirty="0">
                <a:solidFill>
                  <a:srgbClr val="FF0000"/>
                </a:solidFill>
              </a:rPr>
              <a:t>DESEJOS</a:t>
            </a:r>
          </a:p>
          <a:p>
            <a:r>
              <a:rPr lang="pt-BR" dirty="0">
                <a:solidFill>
                  <a:srgbClr val="FF0000"/>
                </a:solidFill>
              </a:rPr>
              <a:t>HARMONIA NOS RELACIONAMENTOS</a:t>
            </a:r>
          </a:p>
          <a:p>
            <a:r>
              <a:rPr lang="pt-BR" dirty="0">
                <a:solidFill>
                  <a:srgbClr val="FF0000"/>
                </a:solidFill>
              </a:rPr>
              <a:t>PROSPERIDADE</a:t>
            </a:r>
          </a:p>
          <a:p>
            <a:r>
              <a:rPr lang="pt-BR" dirty="0">
                <a:solidFill>
                  <a:srgbClr val="FF0000"/>
                </a:solidFill>
              </a:rPr>
              <a:t>ORGANIZAÇÃO</a:t>
            </a:r>
          </a:p>
          <a:p>
            <a:r>
              <a:rPr lang="pt-BR" dirty="0">
                <a:solidFill>
                  <a:srgbClr val="FF0000"/>
                </a:solidFill>
              </a:rPr>
              <a:t>ROTA HARMÔNICA</a:t>
            </a:r>
          </a:p>
          <a:p>
            <a:r>
              <a:rPr lang="pt-BR" dirty="0">
                <a:solidFill>
                  <a:srgbClr val="FF0000"/>
                </a:solidFill>
              </a:rPr>
              <a:t>NECESSÁRIO – ÚTIL</a:t>
            </a:r>
          </a:p>
          <a:p>
            <a:r>
              <a:rPr lang="pt-BR" dirty="0">
                <a:solidFill>
                  <a:srgbClr val="FF0000"/>
                </a:solidFill>
              </a:rPr>
              <a:t>DESNECESSÁRIO INÚTIL.</a:t>
            </a:r>
          </a:p>
        </p:txBody>
      </p:sp>
    </p:spTree>
    <p:extLst>
      <p:ext uri="{BB962C8B-B14F-4D97-AF65-F5344CB8AC3E}">
        <p14:creationId xmlns:p14="http://schemas.microsoft.com/office/powerpoint/2010/main" val="288788647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1211</Words>
  <Application>Microsoft Macintosh PowerPoint</Application>
  <PresentationFormat>Widescreen</PresentationFormat>
  <Paragraphs>77</Paragraphs>
  <Slides>22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22</vt:i4>
      </vt:variant>
    </vt:vector>
  </HeadingPairs>
  <TitlesOfParts>
    <vt:vector size="26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Agora vamos iniciar nossa conversa falando sobre:  FENG SHUI PARA FALAR DE ORGANIZAÇÃO </vt:lpstr>
      <vt:lpstr>O que é FENG SHUI?</vt:lpstr>
      <vt:lpstr>QUAL A RELAÇÃO ENTRE ORGANIZAÇÃO, FENG SHUI E FELICIDADE?</vt:lpstr>
      <vt:lpstr>A bagunça faz a energia ficar estagnada e sem vida.</vt:lpstr>
      <vt:lpstr>O que é Planejar?</vt:lpstr>
      <vt:lpstr>Rota Harmônica.....</vt:lpstr>
      <vt:lpstr>Palavras Chaves:</vt:lpstr>
      <vt:lpstr>Apresentação do PowerPoint</vt:lpstr>
      <vt:lpstr>Apresentação do PowerPoint</vt:lpstr>
      <vt:lpstr>Apresentação do PowerPoint</vt:lpstr>
      <vt:lpstr>HOJE ESTÁ MUITO EM ALTA SER OU TER UM COACH</vt:lpstr>
      <vt:lpstr> PROFESSOR / TUTOR Coaching e Mentoring </vt:lpstr>
      <vt:lpstr>MINDSET</vt:lpstr>
      <vt:lpstr>Apresentação do PowerPoint</vt:lpstr>
      <vt:lpstr>PLANEJAMENTO DIDÁTICO</vt:lpstr>
      <vt:lpstr>Metodologia - Estratégias</vt:lpstr>
      <vt:lpstr>HABILIDADE X COMPETÊNCIA</vt:lpstr>
      <vt:lpstr>Apresentação do PowerPoint</vt:lpstr>
      <vt:lpstr>Apresentação do PowerPoint</vt:lpstr>
      <vt:lpstr>METODOLOGIAS ATIVAS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Planejamento Didático e</dc:title>
  <dc:creator>Microsoft Office User</dc:creator>
  <cp:lastModifiedBy>Microsoft Office User</cp:lastModifiedBy>
  <cp:revision>13</cp:revision>
  <dcterms:created xsi:type="dcterms:W3CDTF">2021-08-12T03:28:50Z</dcterms:created>
  <dcterms:modified xsi:type="dcterms:W3CDTF">2021-08-18T04:49:52Z</dcterms:modified>
</cp:coreProperties>
</file>